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00" r:id="rId2"/>
    <p:sldId id="256" r:id="rId3"/>
    <p:sldId id="302" r:id="rId4"/>
    <p:sldId id="304" r:id="rId5"/>
    <p:sldId id="305" r:id="rId6"/>
    <p:sldId id="303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9363075" cy="5257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1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28575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8575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8575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FFFF">
              <a:alpha val="3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39" d="100"/>
          <a:sy n="139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515210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[Leave this slide visible until presentation starts]</a:t>
            </a:r>
          </a:p>
        </p:txBody>
      </p:sp>
    </p:spTree>
    <p:extLst>
      <p:ext uri="{BB962C8B-B14F-4D97-AF65-F5344CB8AC3E}">
        <p14:creationId xmlns:p14="http://schemas.microsoft.com/office/powerpoint/2010/main" val="11938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t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5" name="Line"/>
          <p:cNvSpPr/>
          <p:nvPr/>
        </p:nvSpPr>
        <p:spPr>
          <a:xfrm flipH="1">
            <a:off x="454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6" name="Line"/>
          <p:cNvSpPr/>
          <p:nvPr/>
        </p:nvSpPr>
        <p:spPr>
          <a:xfrm>
            <a:off x="3386137" y="2085975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7" name="Line"/>
          <p:cNvSpPr/>
          <p:nvPr/>
        </p:nvSpPr>
        <p:spPr>
          <a:xfrm flipH="1">
            <a:off x="454025" y="36576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 flipH="1">
            <a:off x="3371850" y="3651250"/>
            <a:ext cx="52720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8" name="Line"/>
          <p:cNvSpPr/>
          <p:nvPr/>
        </p:nvSpPr>
        <p:spPr>
          <a:xfrm flipH="1">
            <a:off x="6169025" y="2082800"/>
            <a:ext cx="2703513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19" name="Line"/>
          <p:cNvSpPr/>
          <p:nvPr/>
        </p:nvSpPr>
        <p:spPr>
          <a:xfrm>
            <a:off x="476250" y="2082800"/>
            <a:ext cx="5500688" cy="1588"/>
          </a:xfrm>
          <a:prstGeom prst="line">
            <a:avLst/>
          </a:prstGeom>
          <a:ln w="6350">
            <a:solidFill>
              <a:srgbClr val="000000"/>
            </a:solidFill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>
            <a:spLocks noGrp="1"/>
          </p:cNvSpPr>
          <p:nvPr>
            <p:ph type="title"/>
          </p:nvPr>
        </p:nvSpPr>
        <p:spPr>
          <a:xfrm>
            <a:off x="1860946" y="883146"/>
            <a:ext cx="5641183" cy="1779985"/>
          </a:xfrm>
          <a:prstGeom prst="rect">
            <a:avLst/>
          </a:prstGeom>
        </p:spPr>
        <p:txBody>
          <a:bodyPr lIns="27384" tIns="27384" rIns="27384" bIns="27384" anchor="b"/>
          <a:lstStyle>
            <a:lvl1pPr algn="ctr">
              <a:lnSpc>
                <a:spcPct val="100000"/>
              </a:lnSpc>
              <a:defRPr sz="44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60946" y="2711053"/>
            <a:ext cx="5641183" cy="609303"/>
          </a:xfrm>
          <a:prstGeom prst="rect">
            <a:avLst/>
          </a:prstGeom>
        </p:spPr>
        <p:txBody>
          <a:bodyPr lIns="27384" tIns="27384" rIns="27384" bIns="27384"/>
          <a:lstStyle>
            <a:lvl1pPr marL="0" indent="0" algn="ctr">
              <a:lnSpc>
                <a:spcPct val="100000"/>
              </a:lnSpc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lnSpc>
                <a:spcPct val="100000"/>
              </a:lnSpc>
              <a:buClrTx/>
              <a:buSzTx/>
              <a:buFontTx/>
              <a:buNone/>
              <a:defRPr sz="1800" b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580811" y="4990802"/>
            <a:ext cx="194607" cy="194470"/>
          </a:xfrm>
          <a:prstGeom prst="rect">
            <a:avLst/>
          </a:prstGeom>
        </p:spPr>
        <p:txBody>
          <a:bodyPr lIns="27384" tIns="27384" rIns="27384" bIns="27384"/>
          <a:lstStyle>
            <a:lvl1pPr>
              <a:defRPr sz="9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Line"/>
          <p:cNvSpPr/>
          <p:nvPr/>
        </p:nvSpPr>
        <p:spPr>
          <a:xfrm>
            <a:off x="458787" y="487362"/>
            <a:ext cx="8448676" cy="1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458787" y="908050"/>
            <a:ext cx="8448676" cy="0"/>
          </a:xfrm>
          <a:prstGeom prst="line">
            <a:avLst/>
          </a:prstGeom>
          <a:ln w="31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444569" y="1066787"/>
            <a:ext cx="4924356" cy="1126999"/>
          </a:xfrm>
          <a:prstGeom prst="rect">
            <a:avLst/>
          </a:prstGeom>
        </p:spPr>
        <p:txBody>
          <a:bodyPr lIns="0" tIns="0" rIns="0" bIns="0"/>
          <a:lstStyle>
            <a:lvl1pPr defTabSz="914400">
              <a:lnSpc>
                <a:spcPts val="3500"/>
              </a:lnSpc>
              <a:defRPr sz="3800" cap="all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8769" y="2072195"/>
            <a:ext cx="5748357" cy="1343026"/>
          </a:xfrm>
          <a:prstGeom prst="rect">
            <a:avLst/>
          </a:prstGeom>
        </p:spPr>
        <p:txBody>
          <a:bodyPr lIns="0" tIns="0" rIns="0" bIns="0"/>
          <a:lstStyle>
            <a:lvl1pPr marL="174625" indent="-174625" defTabSz="914400">
              <a:lnSpc>
                <a:spcPts val="2400"/>
              </a:lnSpc>
              <a:buSzPct val="69000"/>
              <a:buFont typeface="Lucida Grande"/>
              <a:buChar char="‣"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1pPr>
            <a:lvl2pPr marL="0" indent="329138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2pPr>
            <a:lvl3pPr marL="0" indent="658277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3pPr>
            <a:lvl4pPr marL="0" indent="987415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4pPr>
            <a:lvl5pPr marL="0" indent="1316552" defTabSz="914400">
              <a:lnSpc>
                <a:spcPts val="2400"/>
              </a:lnSpc>
              <a:buClrTx/>
              <a:buSzTx/>
              <a:buNone/>
              <a:defRPr sz="2000" b="0">
                <a:solidFill>
                  <a:srgbClr val="000000"/>
                </a:solidFill>
                <a:uFillTx/>
                <a:latin typeface="News706 BT"/>
                <a:ea typeface="News706 BT"/>
                <a:cs typeface="News706 BT"/>
                <a:sym typeface="News706 B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82397" y="536831"/>
            <a:ext cx="323479" cy="297938"/>
          </a:xfrm>
          <a:prstGeom prst="rect">
            <a:avLst/>
          </a:prstGeom>
        </p:spPr>
        <p:txBody>
          <a:bodyPr lIns="0" tIns="0" rIns="0" bIns="0" anchor="ctr"/>
          <a:lstStyle>
            <a:lvl1pPr algn="r" defTabSz="914400">
              <a:lnSpc>
                <a:spcPts val="2300"/>
              </a:lnSpc>
              <a:defRPr sz="2200">
                <a:uFillTx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4810" y="458787"/>
            <a:ext cx="337605" cy="355601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785" y="514350"/>
            <a:ext cx="355005" cy="34290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468153" y="505195"/>
            <a:ext cx="7874121" cy="1016266"/>
          </a:xfrm>
          <a:prstGeom prst="rect">
            <a:avLst/>
          </a:prstGeom>
        </p:spPr>
        <p:txBody>
          <a:bodyPr/>
          <a:lstStyle>
            <a:lvl1pPr>
              <a:lnSpc>
                <a:spcPts val="2300"/>
              </a:lnSpc>
              <a:defRPr sz="23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030980"/>
          </a:xfrm>
          <a:prstGeom prst="rect">
            <a:avLst/>
          </a:prstGeom>
        </p:spPr>
        <p:txBody>
          <a:bodyPr/>
          <a:lstStyle>
            <a:lvl1pPr marL="186689" indent="-146050">
              <a:lnSpc>
                <a:spcPts val="2400"/>
              </a:lnSpc>
              <a:buClr>
                <a:srgbClr val="000000"/>
              </a:buClr>
              <a:buSzPct val="69000"/>
              <a:buFont typeface="Lucida Grande"/>
              <a:buChar char="‣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  <a:lvl2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>
              <a:lnSpc>
                <a:spcPts val="2400"/>
              </a:lnSpc>
              <a:buClr>
                <a:srgbClr val="000000"/>
              </a:buClr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5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5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4750" y="1104900"/>
            <a:ext cx="4522788" cy="3665538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69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7712" y="1111250"/>
            <a:ext cx="5259388" cy="3683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81" name="image.tiff" descr="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512" y="1136650"/>
            <a:ext cx="4862513" cy="380841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93" name="image.tiff" descr="image.tiff"/>
          <p:cNvPicPr>
            <a:picLocks/>
          </p:cNvPicPr>
          <p:nvPr/>
        </p:nvPicPr>
        <p:blipFill>
          <a:blip r:embed="rId2">
            <a:extLst/>
          </a:blip>
          <a:srcRect t="2653" b="9072"/>
          <a:stretch>
            <a:fillRect/>
          </a:stretch>
        </p:blipFill>
        <p:spPr>
          <a:xfrm>
            <a:off x="719137" y="1049337"/>
            <a:ext cx="7586663" cy="3873501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08485" y="508000"/>
            <a:ext cx="337605" cy="355601"/>
          </a:xfrm>
          <a:prstGeom prst="rect">
            <a:avLst/>
          </a:prstGeom>
        </p:spPr>
        <p:txBody>
          <a:bodyPr lIns="0" tIns="0" rIns="0" bIns="0" anchor="ctr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68153" y="210555"/>
            <a:ext cx="8426769" cy="1016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68153" y="1226819"/>
            <a:ext cx="8426769" cy="4030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>
                <a:srgbClr val="FFFFFF"/>
              </a:buClr>
              <a:buFont typeface="Lucida Grande"/>
              <a:buChar char="‣"/>
            </a:lvl2pPr>
            <a:lvl3pPr>
              <a:buClr>
                <a:srgbClr val="FFFFFF"/>
              </a:buClr>
              <a:buFont typeface="Lucida Grande"/>
              <a:buChar char="‣"/>
            </a:lvl3pPr>
            <a:lvl4pPr>
              <a:buClr>
                <a:srgbClr val="FFFFFF"/>
              </a:buClr>
              <a:buFont typeface="Lucida Grande"/>
              <a:buChar char="‣"/>
            </a:lvl4pPr>
            <a:lvl5pPr>
              <a:buClr>
                <a:srgbClr val="FFFFFF"/>
              </a:buClr>
              <a:buFont typeface="Lucida Grande"/>
              <a:buChar char="‣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61935" y="4787900"/>
            <a:ext cx="439205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0" marR="0" indent="228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0" marR="0" indent="457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0" marR="0" indent="685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0" marR="0" indent="9144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0" marR="0" indent="11430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0" marR="0" indent="13716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0" marR="0" indent="16002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0" marR="0" indent="1828800" algn="l" defTabSz="584200" latinLnBrk="0">
        <a:lnSpc>
          <a:spcPts val="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5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titleStyle>
    <p:bodyStyle>
      <a:lvl1pPr marL="383540" marR="0" indent="-38354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1pPr>
      <a:lvl2pPr marL="3327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2pPr>
      <a:lvl3pPr marL="4787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3pPr>
      <a:lvl4pPr marL="62484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4pPr>
      <a:lvl5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5pPr>
      <a:lvl6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6pPr>
      <a:lvl7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7pPr>
      <a:lvl8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8pPr>
      <a:lvl9pPr marL="770890" marR="0" indent="-146050" algn="l" defTabSz="584200" latinLnBrk="0">
        <a:lnSpc>
          <a:spcPts val="2500"/>
        </a:lnSpc>
        <a:spcBef>
          <a:spcPts val="0"/>
        </a:spcBef>
        <a:spcAft>
          <a:spcPts val="0"/>
        </a:spcAft>
        <a:buClrTx/>
        <a:buSzPct val="69000"/>
        <a:buFontTx/>
        <a:buChar char="•"/>
        <a:tabLst/>
        <a:defRPr sz="2200" b="1" i="0" u="none" strike="noStrike" cap="none" spc="0" baseline="0">
          <a:ln>
            <a:noFill/>
          </a:ln>
          <a:solidFill>
            <a:srgbClr val="FFFFFF"/>
          </a:solidFill>
          <a:uFill>
            <a:solidFill>
              <a:srgbClr val="FFFFFF"/>
            </a:solidFill>
          </a:uFill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300" b="1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medium.com/airbnb-engineering/automated-machine-learning-a-paradigm-shift-that-accelerates-data-scientist-productivity-airbnb-f1f8a10d61f8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Shape 261" descr="Shape 2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8" y="0"/>
            <a:ext cx="9347200" cy="5257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262"/>
          <p:cNvSpPr txBox="1">
            <a:spLocks noGrp="1"/>
          </p:cNvSpPr>
          <p:nvPr>
            <p:ph type="title"/>
          </p:nvPr>
        </p:nvSpPr>
        <p:spPr>
          <a:xfrm>
            <a:off x="1538957" y="615398"/>
            <a:ext cx="5781282" cy="6121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850391">
              <a:defRPr sz="2790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t>Welcome to General Assembly</a:t>
            </a:r>
          </a:p>
        </p:txBody>
      </p:sp>
      <p:sp>
        <p:nvSpPr>
          <p:cNvPr id="467" name="Shape 263"/>
          <p:cNvSpPr txBox="1">
            <a:spLocks noGrp="1"/>
          </p:cNvSpPr>
          <p:nvPr>
            <p:ph type="body" sz="half" idx="1"/>
          </p:nvPr>
        </p:nvSpPr>
        <p:spPr>
          <a:xfrm>
            <a:off x="12373" y="4300948"/>
            <a:ext cx="5781282" cy="1158459"/>
          </a:xfrm>
          <a:prstGeom prst="rect">
            <a:avLst/>
          </a:prstGeom>
        </p:spPr>
        <p:txBody>
          <a:bodyPr/>
          <a:lstStyle/>
          <a:p>
            <a:pPr algn="l"/>
            <a:endParaRPr sz="1840" dirty="0">
              <a:latin typeface="Proxima Nova"/>
              <a:ea typeface="Proxima Nova"/>
              <a:cs typeface="Proxima Nova"/>
              <a:sym typeface="Proxima Nova"/>
            </a:endParaRP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/>
              <a:t>WiFi 	</a:t>
            </a:r>
            <a:r>
              <a:rPr lang="en-GB" dirty="0" smtClean="0"/>
              <a:t>  </a:t>
            </a:r>
            <a:r>
              <a:rPr b="0" dirty="0" smtClean="0"/>
              <a:t>GA </a:t>
            </a:r>
            <a:r>
              <a:rPr b="0" dirty="0"/>
              <a:t>Guest	 </a:t>
            </a:r>
          </a:p>
          <a:p>
            <a:pPr algn="l">
              <a:defRPr sz="1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pPr>
            <a:r>
              <a:rPr dirty="0" smtClean="0"/>
              <a:t>Passwor</a:t>
            </a:r>
            <a:r>
              <a:rPr lang="en-GB" dirty="0" smtClean="0"/>
              <a:t>d  </a:t>
            </a:r>
            <a:r>
              <a:rPr b="0" dirty="0" smtClean="0"/>
              <a:t>yellowpencil</a:t>
            </a:r>
            <a:endParaRPr b="0" dirty="0"/>
          </a:p>
        </p:txBody>
      </p:sp>
      <p:sp>
        <p:nvSpPr>
          <p:cNvPr id="468" name="Shape 264"/>
          <p:cNvSpPr txBox="1">
            <a:spLocks noGrp="1"/>
          </p:cNvSpPr>
          <p:nvPr>
            <p:ph type="sldNum" sz="quarter" idx="2"/>
          </p:nvPr>
        </p:nvSpPr>
        <p:spPr>
          <a:xfrm>
            <a:off x="8897951" y="4791045"/>
            <a:ext cx="391133" cy="35394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pic>
        <p:nvPicPr>
          <p:cNvPr id="464" name="Shape 260" descr="Shape 2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732" y="671339"/>
            <a:ext cx="500225" cy="5002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366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9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90" name="Recommendation engines aims to match users to things (movies, songs, items, events, etc) they might enjoy but have not yet trie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Recommendation engines aims to match users to things (movies, songs, items, events, etc) they might enjoy but have not yet tried.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rating is produced by analysing other user/item ratings (and sometimes item characteristics) to provide personalised recommendations to users.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</p:txBody>
      </p:sp>
      <p:pic>
        <p:nvPicPr>
          <p:cNvPr id="191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881" y="3396355"/>
            <a:ext cx="1049948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8784" y="3396355"/>
            <a:ext cx="1710267" cy="12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8597" y="3698443"/>
            <a:ext cx="3365752" cy="678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roppedImage.tiff" descr="dropped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64112" y="3626351"/>
            <a:ext cx="822709" cy="822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98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778" y="1071830"/>
            <a:ext cx="6561519" cy="328076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6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14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16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7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18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27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8" name="Rectangle"/>
          <p:cNvSpPr/>
          <p:nvPr/>
        </p:nvSpPr>
        <p:spPr>
          <a:xfrm>
            <a:off x="1243170" y="1325562"/>
            <a:ext cx="6876734" cy="1691324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29" name="Rectangle"/>
          <p:cNvSpPr/>
          <p:nvPr/>
        </p:nvSpPr>
        <p:spPr>
          <a:xfrm>
            <a:off x="1243170" y="3947715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30" name="Rectangle"/>
          <p:cNvSpPr/>
          <p:nvPr/>
        </p:nvSpPr>
        <p:spPr>
          <a:xfrm>
            <a:off x="1468318" y="3023116"/>
            <a:ext cx="2231391" cy="181452"/>
          </a:xfrm>
          <a:prstGeom prst="rect">
            <a:avLst/>
          </a:prstGeom>
          <a:ln w="25400">
            <a:solidFill>
              <a:srgbClr val="C23C24"/>
            </a:solidFill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sp>
        <p:nvSpPr>
          <p:cNvPr id="238" name="Rectangle"/>
          <p:cNvSpPr/>
          <p:nvPr/>
        </p:nvSpPr>
        <p:spPr>
          <a:xfrm>
            <a:off x="1243170" y="4119428"/>
            <a:ext cx="6876734" cy="1106251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663" y="1337577"/>
            <a:ext cx="6875749" cy="3743464"/>
          </a:xfrm>
          <a:prstGeom prst="rect">
            <a:avLst/>
          </a:prstGeom>
          <a:ln w="25400"/>
        </p:spPr>
      </p:pic>
      <p:sp>
        <p:nvSpPr>
          <p:cNvPr id="240" name="Rectangle"/>
          <p:cNvSpPr/>
          <p:nvPr/>
        </p:nvSpPr>
        <p:spPr>
          <a:xfrm>
            <a:off x="1243171" y="2981245"/>
            <a:ext cx="6876733" cy="95512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1" name="Rectangle"/>
          <p:cNvSpPr/>
          <p:nvPr/>
        </p:nvSpPr>
        <p:spPr>
          <a:xfrm>
            <a:off x="1243170" y="1325562"/>
            <a:ext cx="6876734" cy="651035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42" name="Rectangle"/>
          <p:cNvSpPr/>
          <p:nvPr/>
        </p:nvSpPr>
        <p:spPr>
          <a:xfrm>
            <a:off x="1243170" y="2966164"/>
            <a:ext cx="6876734" cy="2087802"/>
          </a:xfrm>
          <a:prstGeom prst="rect">
            <a:avLst/>
          </a:prstGeom>
          <a:solidFill>
            <a:srgbClr val="FFFFFF">
              <a:alpha val="7997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40639" marR="40639" defTabSz="914400">
              <a:defRPr sz="4200" b="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49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798" y="1325562"/>
            <a:ext cx="6291479" cy="353895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57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1121" y="1325562"/>
            <a:ext cx="4920833" cy="369062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65" name="Netflix - Entertainment or Data Sci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Netflix - Entertainment or Data Science?</a:t>
            </a:r>
          </a:p>
        </p:txBody>
      </p:sp>
      <p:pic>
        <p:nvPicPr>
          <p:cNvPr id="266" name="1*i1g98589DuVhbKDqyIhl1w.png" descr="1*i1g98589DuVhbKDqyIhl1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466" y="1069594"/>
            <a:ext cx="7345373" cy="3809450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273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274" name="There are two general approaches to the desig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There are two general approaches to the design:</a:t>
            </a:r>
          </a:p>
          <a:p>
            <a:pPr marL="0" indent="0">
              <a:buClrTx/>
              <a:buSzTx/>
              <a:buFontTx/>
              <a:buNone/>
            </a:pP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68153" y="1521461"/>
            <a:ext cx="4176999" cy="324627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/>
              <a:t>C</a:t>
            </a:r>
            <a:r>
              <a:rPr lang="en-US" u="sng" dirty="0" smtClean="0"/>
              <a:t>ontent-based filtering </a:t>
            </a:r>
          </a:p>
          <a:p>
            <a:endParaRPr lang="en-US" u="sng" dirty="0"/>
          </a:p>
          <a:p>
            <a:r>
              <a:rPr lang="en-US" dirty="0" smtClean="0"/>
              <a:t>items </a:t>
            </a:r>
            <a:r>
              <a:rPr lang="en-US" dirty="0"/>
              <a:t>are mapped into a feature space, and recommendations depend on item </a:t>
            </a:r>
            <a:r>
              <a:rPr lang="en-US" dirty="0" smtClean="0"/>
              <a:t>characteristics</a:t>
            </a:r>
            <a:br>
              <a:rPr lang="en-US" dirty="0" smtClean="0"/>
            </a:br>
            <a:r>
              <a:rPr lang="en-US" dirty="0" smtClean="0"/>
              <a:t>(action / thriller / RomCom</a:t>
            </a:r>
          </a:p>
          <a:p>
            <a:r>
              <a:rPr lang="en-US" dirty="0" smtClean="0"/>
              <a:t>cast, reality vs fiction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777791" y="1521460"/>
            <a:ext cx="4176999" cy="3246279"/>
          </a:xfrm>
          <a:prstGeom prst="roundRect">
            <a:avLst/>
          </a:prstGeom>
          <a:solidFill>
            <a:srgbClr val="00B05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u="sng" dirty="0" smtClean="0"/>
              <a:t>Collaborative filtering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Item ratings &amp; recommendations based upon user preferences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pic>
        <p:nvPicPr>
          <p:cNvPr id="151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579437"/>
            <a:ext cx="2038350" cy="21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ATA SCIENCE…"/>
          <p:cNvSpPr txBox="1">
            <a:spLocks noGrp="1"/>
          </p:cNvSpPr>
          <p:nvPr>
            <p:ph type="title" idx="4294967295"/>
          </p:nvPr>
        </p:nvSpPr>
        <p:spPr>
          <a:xfrm>
            <a:off x="412750" y="1144587"/>
            <a:ext cx="8469313" cy="2968626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70000"/>
              </a:lnSpc>
              <a:defRPr sz="8200"/>
            </a:pPr>
            <a:r>
              <a:rPr dirty="0"/>
              <a:t>DATA SCIENCE</a:t>
            </a:r>
          </a:p>
          <a:p>
            <a:pPr>
              <a:lnSpc>
                <a:spcPct val="70000"/>
              </a:lnSpc>
              <a:defRPr sz="4100"/>
            </a:pPr>
            <a:endParaRPr dirty="0"/>
          </a:p>
          <a:p>
            <a:pPr>
              <a:lnSpc>
                <a:spcPct val="70000"/>
              </a:lnSpc>
              <a:defRPr sz="4100"/>
            </a:pPr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Recommendation Engines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78" name="CONTENT-BASED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400"/>
            </a:lvl1pPr>
          </a:lstStyle>
          <a:p>
            <a:r>
              <a:t>CONTENT-BASED FILTERING</a:t>
            </a:r>
          </a:p>
        </p:txBody>
      </p:sp>
      <p:sp>
        <p:nvSpPr>
          <p:cNvPr id="27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86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287" name="Looking at attributes of an item, you then make recommendations based on how similar those items ar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Looking at attributes of an item, you then make recommendations based on how similar those items are.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You liked Predator with Arnold Schwarzenegger you might also like The Terminator (because Arnie’s in that too).</a:t>
            </a:r>
          </a:p>
        </p:txBody>
      </p:sp>
      <p:pic>
        <p:nvPicPr>
          <p:cNvPr id="288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1854" y="3025552"/>
            <a:ext cx="1140178" cy="1652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1043" y="2895120"/>
            <a:ext cx="1323047" cy="179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tiff" descr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23286" y="2763566"/>
            <a:ext cx="1516503" cy="2058672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Line"/>
          <p:cNvSpPr/>
          <p:nvPr/>
        </p:nvSpPr>
        <p:spPr>
          <a:xfrm flipV="1">
            <a:off x="2452553" y="3836684"/>
            <a:ext cx="1250901" cy="17418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2" name="Line"/>
          <p:cNvSpPr/>
          <p:nvPr/>
        </p:nvSpPr>
        <p:spPr>
          <a:xfrm flipH="1">
            <a:off x="5659720" y="3789697"/>
            <a:ext cx="1351757" cy="25843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99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0" name="Content-based filtering begins by mapping each item into a feature space. Both users and items are represented by vectors in this spac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begins by mapping each item into a feature space. Both users and items are represented by vectors in this space.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Item vectors measure the degree to which the item is described by each feature, and user vectors measure a user’s preferences for each feature.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Ratings are generated by taking dot products of user &amp; item vectors.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0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08" name="Pandora is an example of Content-Based filtering. A massive taxonomy of musical information. Trained musical analysts identify over 450 musical characteristics (lookup the Music Genome Project)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r>
              <a:t>Pandora is an example of Content-Based filtering. A massive taxonomy of musical information. Trained musical analysts identify over 450 musical characteristics (lookup the Music Genome Project).</a:t>
            </a:r>
          </a:p>
        </p:txBody>
      </p:sp>
      <p:pic>
        <p:nvPicPr>
          <p:cNvPr id="309" name="droppedImage.tiff" descr="dropped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394" y="2437528"/>
            <a:ext cx="2315266" cy="231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7059" y="2478175"/>
            <a:ext cx="2068493" cy="2233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317" name="CONTENT-BASED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CONTENT-BASED FILTERING</a:t>
            </a:r>
          </a:p>
        </p:txBody>
      </p:sp>
      <p:sp>
        <p:nvSpPr>
          <p:cNvPr id="318" name="Content-based filtering has some difficultie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Content-based filtering has some difficulties: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r>
              <a:t>Must map items into a feature space (manual work)</a:t>
            </a:r>
          </a:p>
          <a:p>
            <a:r>
              <a:t>Recommendations are limited in scope (items must be similar to each other)</a:t>
            </a:r>
          </a:p>
          <a:p>
            <a:r>
              <a:t>Hard to create cross-content recommendations (eg books/music films...this would require comparing elements from different feature spaces)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2" name="COLLABORATIVE FILTERING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7600"/>
            </a:lvl1pPr>
          </a:lstStyle>
          <a:p>
            <a:r>
              <a:rPr sz="7200" dirty="0"/>
              <a:t>COLLABORATIVE</a:t>
            </a:r>
            <a:r>
              <a:rPr dirty="0"/>
              <a:t> FILTERING</a:t>
            </a:r>
          </a:p>
        </p:txBody>
      </p:sp>
      <p:sp>
        <p:nvSpPr>
          <p:cNvPr id="323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330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1" name="“Customers who purchased X also purchased Y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“Customers who purchased X also purchased Y”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Someone with similar tastes to you will be able to recommend things you might like, e.g. people who watch ‘The Newsroom’ will probably enjoy ‘The Social Network’ because there is a large audience in common.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38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39" name="Collaborative filtering refers to a family of methods for predicting ratings where instead of thinking about users and items in terms of a feature space, we are only interested in the existing user-item ratings themselve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refers to a family of methods for predicting ratings where instead of thinking about users and items in terms of a feature space, we are only interested in the existing user-item ratings themselves.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In this case, our dataset is a ratings matrix whose columns correspond to items, and whose rows correspond to users.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346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47" name="This will be the general form of the data we analyse for collaborative filtering.…"/>
          <p:cNvSpPr txBox="1">
            <a:spLocks noGrp="1"/>
          </p:cNvSpPr>
          <p:nvPr>
            <p:ph type="body" sz="half" idx="1"/>
          </p:nvPr>
        </p:nvSpPr>
        <p:spPr>
          <a:xfrm>
            <a:off x="468153" y="983297"/>
            <a:ext cx="3917423" cy="3975071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This will be the general form of the data we analyse for collaborative filtering.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The method relies on previous user-item ratings (or feedback).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7601" y="1312870"/>
            <a:ext cx="4433014" cy="3315924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355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56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97731" y="257023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3149" y="0"/>
            <a:ext cx="2786400" cy="5400000"/>
          </a:xfrm>
          <a:prstGeom prst="rect">
            <a:avLst/>
          </a:prstGeom>
          <a:solidFill>
            <a:srgbClr val="00B0F0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6734" tIns="46734" rIns="46734" bIns="46734" numCol="1" spcCol="38100" rtlCol="0" anchor="ctr">
            <a:spAutoFit/>
          </a:bodyPr>
          <a:lstStyle/>
          <a:p>
            <a:pPr algn="l" defTabSz="934700"/>
            <a:endParaRPr lang="en-US" sz="1431" b="0"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Shape 277"/>
          <p:cNvSpPr txBox="1">
            <a:spLocks noGrp="1"/>
          </p:cNvSpPr>
          <p:nvPr>
            <p:ph type="title" idx="4294967295"/>
          </p:nvPr>
        </p:nvSpPr>
        <p:spPr>
          <a:xfrm>
            <a:off x="154472" y="98323"/>
            <a:ext cx="8594333" cy="469508"/>
          </a:xfrm>
          <a:prstGeom prst="rect">
            <a:avLst/>
          </a:prstGeom>
        </p:spPr>
        <p:txBody>
          <a:bodyPr>
            <a:noAutofit/>
          </a:bodyPr>
          <a:lstStyle>
            <a:lvl1pPr defTabSz="566927">
              <a:defRPr sz="1736" b="1">
                <a:latin typeface="Proxima Nova"/>
                <a:ea typeface="Proxima Nova"/>
                <a:cs typeface="Proxima Nova"/>
                <a:sym typeface="Proxima Nova"/>
              </a:defRPr>
            </a:lvl1pPr>
          </a:lstStyle>
          <a:p>
            <a:r>
              <a:rPr lang="en-GB" sz="5520" dirty="0">
                <a:solidFill>
                  <a:schemeClr val="bg1"/>
                </a:solidFill>
              </a:rPr>
              <a:t>Course </a:t>
            </a:r>
            <a:br>
              <a:rPr lang="en-GB" sz="5520" dirty="0">
                <a:solidFill>
                  <a:schemeClr val="bg1"/>
                </a:solidFill>
              </a:rPr>
            </a:br>
            <a:r>
              <a:rPr lang="en-GB" sz="5520" dirty="0">
                <a:solidFill>
                  <a:schemeClr val="bg1"/>
                </a:solidFill>
              </a:rPr>
              <a:t>Plan</a:t>
            </a:r>
            <a:endParaRPr sz="5520" dirty="0">
              <a:solidFill>
                <a:schemeClr val="bg1"/>
              </a:solidFill>
            </a:endParaRPr>
          </a:p>
        </p:txBody>
      </p:sp>
      <p:pic>
        <p:nvPicPr>
          <p:cNvPr id="479" name="Shape 279" descr="Shape 27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7269" y="4725172"/>
            <a:ext cx="323074" cy="323074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Shape 280"/>
          <p:cNvSpPr txBox="1">
            <a:spLocks noGrp="1"/>
          </p:cNvSpPr>
          <p:nvPr>
            <p:ph type="sldNum" sz="quarter" idx="2"/>
          </p:nvPr>
        </p:nvSpPr>
        <p:spPr>
          <a:xfrm>
            <a:off x="8862685" y="4805281"/>
            <a:ext cx="461665" cy="4565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8229600" y="277792"/>
            <a:ext cx="1094750" cy="810228"/>
          </a:xfrm>
          <a:prstGeom prst="rect">
            <a:avLst/>
          </a:prstGeom>
          <a:solidFill>
            <a:schemeClr val="bg1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423" r="4954"/>
          <a:stretch/>
        </p:blipFill>
        <p:spPr>
          <a:xfrm>
            <a:off x="2763250" y="4017"/>
            <a:ext cx="5732567" cy="52577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73885" y="2439304"/>
            <a:ext cx="3287209" cy="185195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4734047" y="4782131"/>
            <a:ext cx="439838" cy="452519"/>
          </a:xfrm>
          <a:prstGeom prst="star5">
            <a:avLst/>
          </a:prstGeom>
          <a:solidFill>
            <a:srgbClr val="FFFF00"/>
          </a:solidFill>
          <a:ln w="25400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3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663440" y="2880360"/>
            <a:ext cx="1188720" cy="9144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/>
          <p:cNvSpPr/>
          <p:nvPr/>
        </p:nvSpPr>
        <p:spPr>
          <a:xfrm>
            <a:off x="3126003" y="2880360"/>
            <a:ext cx="1481546" cy="441146"/>
          </a:xfrm>
          <a:prstGeom prst="rect">
            <a:avLst/>
          </a:prstGeom>
          <a:noFill/>
          <a:ln w="31750" cap="flat">
            <a:solidFill>
              <a:schemeClr val="accent5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Paul &amp; </a:t>
            </a:r>
            <a:r>
              <a:rPr kumimoji="0" lang="en-US" sz="1050" b="1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James review final project</a:t>
            </a:r>
            <a:r>
              <a:rPr kumimoji="0" lang="en-US" sz="1050" b="1" i="0" u="none" strike="noStrike" cap="none" spc="0" normalizeH="0" smtClean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ideas</a:t>
            </a:r>
            <a:endParaRPr kumimoji="0" lang="en-US" sz="105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27496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5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363" name="COLLABORATIVE FIL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COLLABORATIVE FILTERING</a:t>
            </a:r>
          </a:p>
        </p:txBody>
      </p:sp>
      <p:sp>
        <p:nvSpPr>
          <p:cNvPr id="364" name="Collaborative filtering is susceptible to the Cold Start problem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Collaborative filtering is susceptible to the Cold Start problem.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What happens if we don’t have any (or enough) reviews?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Until users rate several items, we don’t know anything about their preferences.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We can get around this by enhancing our recommendations using implicit feedback, which may include things like item browsing behaviour, search patterns, purchase history, etc. Or by using a hybrid model.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68" name="SIMILARITY SCORE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SIMILARITY SCORES</a:t>
            </a:r>
          </a:p>
        </p:txBody>
      </p:sp>
      <p:sp>
        <p:nvSpPr>
          <p:cNvPr id="36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376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77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t>Defines similarity between two sets of objects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2153899"/>
            <a:ext cx="4189719" cy="168977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385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86" name="Jaccard Similarity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rPr dirty="0"/>
              <a:t>Jaccard Similarity:</a:t>
            </a:r>
          </a:p>
          <a:p>
            <a:pPr marL="0" indent="0">
              <a:buClrTx/>
              <a:buSzTx/>
              <a:buFontTx/>
              <a:buNone/>
            </a:pPr>
            <a:r>
              <a:rPr dirty="0"/>
              <a:t>Defines similarity between two sets of objects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153" y="2089423"/>
            <a:ext cx="8426769" cy="1818728"/>
          </a:xfrm>
          <a:prstGeom prst="rect">
            <a:avLst/>
          </a:prstGeom>
          <a:ln w="25400"/>
        </p:spPr>
      </p:pic>
      <p:sp>
        <p:nvSpPr>
          <p:cNvPr id="2" name="Rectangle 1"/>
          <p:cNvSpPr/>
          <p:nvPr/>
        </p:nvSpPr>
        <p:spPr>
          <a:xfrm>
            <a:off x="4945015" y="3062795"/>
            <a:ext cx="88678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Total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94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395" name="JS ({1, 2, 3}, {2,3,4}) = {2,3} / {1,2,3,4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({1, 2, 3}, {2,3,4}) = {2,3} / {1,2,3,4} </a:t>
            </a:r>
          </a:p>
          <a:p>
            <a:pPr marL="0" indent="0">
              <a:buClrTx/>
              <a:buSzTx/>
              <a:buFontTx/>
              <a:buNone/>
            </a:pPr>
            <a:r>
              <a:t>				  = 2/4</a:t>
            </a:r>
          </a:p>
          <a:p>
            <a:pPr marL="0" indent="0">
              <a:buClrTx/>
              <a:buSzTx/>
              <a:buFontTx/>
              <a:buNone/>
            </a:pPr>
            <a:r>
              <a:t>				  = 1/2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39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403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04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</a:t>
            </a:r>
          </a:p>
        </p:txBody>
      </p:sp>
      <p:pic>
        <p:nvPicPr>
          <p:cNvPr id="4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09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0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412" name="JACCARD SIMILAR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JACCARD SIMILARITY</a:t>
            </a:r>
          </a:p>
        </p:txBody>
      </p:sp>
      <p:sp>
        <p:nvSpPr>
          <p:cNvPr id="413" name="User one: {“LG-LCDTV 52” ”,“Blu Ray Player”,“HDMI Cable”}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User one: {“LG-LCDTV 52” ”,“Blu Ray Player”,“HDMI Cable”}</a:t>
            </a:r>
          </a:p>
          <a:p>
            <a:pPr marL="0" indent="0">
              <a:buClrTx/>
              <a:buSzTx/>
              <a:buFontTx/>
              <a:buNone/>
            </a:pPr>
            <a:r>
              <a:t>User two: {“LG-LCDTV 52”,“Sony PS4”,“HDMI Cable”} 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JS (User one, User two) = 2/4</a:t>
            </a:r>
          </a:p>
          <a:p>
            <a:pPr marL="0" indent="0">
              <a:buClrTx/>
              <a:buSzTx/>
              <a:buFontTx/>
              <a:buNone/>
            </a:pPr>
            <a:r>
              <a:t>					 = 1/2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678" y="1325562"/>
            <a:ext cx="4189719" cy="1689777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18" name="LAB"/>
          <p:cNvSpPr txBox="1">
            <a:spLocks noGrp="1"/>
          </p:cNvSpPr>
          <p:nvPr>
            <p:ph type="title" idx="4294967295"/>
          </p:nvPr>
        </p:nvSpPr>
        <p:spPr>
          <a:xfrm>
            <a:off x="3055914" y="-65312"/>
            <a:ext cx="8426451" cy="389413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27728" marR="27728" defTabSz="914400">
              <a:lnSpc>
                <a:spcPct val="70000"/>
              </a:lnSpc>
              <a:defRPr sz="8800"/>
            </a:lvl1pPr>
          </a:lstStyle>
          <a:p>
            <a:r>
              <a:t>LAB </a:t>
            </a:r>
          </a:p>
        </p:txBody>
      </p:sp>
      <p:sp>
        <p:nvSpPr>
          <p:cNvPr id="419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sp>
        <p:nvSpPr>
          <p:cNvPr id="420" name="Lab 9 Recommendation Engines.ipynb"/>
          <p:cNvSpPr txBox="1"/>
          <p:nvPr/>
        </p:nvSpPr>
        <p:spPr>
          <a:xfrm>
            <a:off x="1137618" y="3544856"/>
            <a:ext cx="6486996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900" b="0" u="sng">
                <a:solidFill>
                  <a:srgbClr val="337AB7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  <a:hlinkClick r:id="rId2" invalidUrl="http://localhost:8888/notebooks/ga/dat10syd/labs/Week 5 Lesson 1 - Recommendations/Lab 9 Recommendation Engines.ipynb"/>
              </a:defRPr>
            </a:lvl1pPr>
          </a:lstStyle>
          <a:p>
            <a:pPr>
              <a:defRPr u="none"/>
            </a:pPr>
            <a:r>
              <a:rPr u="sng">
                <a:hlinkClick r:id="rId3" invalidUrl="http://localhost:8888/notebooks/ga/dat10syd/labs/Week 5 Lesson 1 - Recommendations/Lab 9 Recommendation Engines.ipynb"/>
              </a:rPr>
              <a:t>Lab 9 Recommendation Engines.ipynb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3" name="OTHER CONSIDERATION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OTHER CONSIDERATIONS</a:t>
            </a:r>
          </a:p>
        </p:txBody>
      </p:sp>
      <p:sp>
        <p:nvSpPr>
          <p:cNvPr id="43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3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441" name="MEASURING ERR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ERROR</a:t>
            </a:r>
          </a:p>
        </p:txBody>
      </p:sp>
      <p:sp>
        <p:nvSpPr>
          <p:cNvPr id="442" name="Accuracy = Correct Recommendations / Total Possible Recommendations…"/>
          <p:cNvSpPr txBox="1">
            <a:spLocks noGrp="1"/>
          </p:cNvSpPr>
          <p:nvPr>
            <p:ph type="body" idx="1"/>
          </p:nvPr>
        </p:nvSpPr>
        <p:spPr>
          <a:xfrm>
            <a:off x="468153" y="983297"/>
            <a:ext cx="8426769" cy="417946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Accuracy = Correct Recommendations / Total Possible Recommendations 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(a + d )/(a + b +c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Precision = Correctly Recommended Items / Total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      = d / (b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Recall = Correctly Recommended Items / Total Useful Recommended Items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400"/>
            </a:pPr>
            <a:r>
              <a:t>             = d / (c + d)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endParaRPr/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Precision ~1 means the algorithm returned more relevant results than irrelevant. </a:t>
            </a:r>
          </a:p>
          <a:p>
            <a:pPr marL="0" indent="0">
              <a:lnSpc>
                <a:spcPct val="100000"/>
              </a:lnSpc>
              <a:buClrTx/>
              <a:buSzTx/>
              <a:buFontTx/>
              <a:buNone/>
              <a:defRPr sz="1000"/>
            </a:pPr>
            <a:r>
              <a:t>Recall ~1 means that an algorithm returned most of the relevant results.</a:t>
            </a:r>
          </a:p>
        </p:txBody>
      </p:sp>
      <p:pic>
        <p:nvPicPr>
          <p:cNvPr id="44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8305" y="960437"/>
            <a:ext cx="3626465" cy="1381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69" name="Feedback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 defTabSz="914400">
              <a:lnSpc>
                <a:spcPct val="70000"/>
              </a:lnSpc>
              <a:defRPr sz="6900"/>
            </a:pPr>
            <a:r>
              <a:t>Feedback </a:t>
            </a:r>
          </a:p>
          <a:p>
            <a:pPr marL="27728" marR="27728" defTabSz="914400">
              <a:lnSpc>
                <a:spcPct val="70000"/>
              </a:lnSpc>
              <a:defRPr sz="6900"/>
            </a:pPr>
            <a:r>
              <a:t>Survey</a:t>
            </a:r>
          </a:p>
        </p:txBody>
      </p:sp>
      <p:sp>
        <p:nvSpPr>
          <p:cNvPr id="170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1" name="Screen Shot 2017-12-14 at 4.57.50 pm.png" descr="Screen Shot 2017-12-14 at 4.57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2108" y="1252330"/>
            <a:ext cx="3832760" cy="2406540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211037444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7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450" name="EXPLICIT VS IMPLICIT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EXPLICIT VS IMPLICIT DATA</a:t>
            </a:r>
          </a:p>
        </p:txBody>
      </p:sp>
      <p:sp>
        <p:nvSpPr>
          <p:cNvPr id="451" name="Explicit data is when you ask the user to rate something, e.g. 1-5 star rating for a movi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Explicit data is when you ask the user to rate something, e.g. 1-5 star rating for a movie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>
              <a:buClrTx/>
              <a:buSzTx/>
              <a:buFontTx/>
              <a:buNone/>
            </a:pPr>
            <a:r>
              <a:t>Implicit data is when you observe a users behaviour and record</a:t>
            </a:r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87" y="2853900"/>
            <a:ext cx="4229101" cy="1917701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459" name="ALGORITH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ALGORITHMS</a:t>
            </a:r>
          </a:p>
        </p:txBody>
      </p:sp>
      <p:sp>
        <p:nvSpPr>
          <p:cNvPr id="460" name="Alternating Least Squares (AL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Alternating Least Squares (ALS)</a:t>
            </a:r>
          </a:p>
          <a:p>
            <a:r>
              <a:t>Stochastic Gradient Descent (SGD)</a:t>
            </a:r>
          </a:p>
          <a:p>
            <a:r>
              <a:t>Singular Value Decomposition (SVD)</a:t>
            </a:r>
          </a:p>
          <a:p>
            <a:r>
              <a:t>Factorization Machine (FM)</a:t>
            </a:r>
          </a:p>
          <a:p>
            <a:r>
              <a:t>Collaborative Less is More Filtering (CLiMF)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3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467" name="MODEL OBJECTIV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OBJECTIVES</a:t>
            </a:r>
          </a:p>
        </p:txBody>
      </p:sp>
      <p:sp>
        <p:nvSpPr>
          <p:cNvPr id="468" name="Ran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Ranking</a:t>
            </a:r>
          </a:p>
          <a:p>
            <a:r>
              <a:t>Freshness</a:t>
            </a:r>
          </a:p>
          <a:p>
            <a:r>
              <a:t>Diversity</a:t>
            </a:r>
          </a:p>
          <a:p>
            <a:r>
              <a:t>Social Recommendations</a:t>
            </a:r>
          </a:p>
          <a:p>
            <a:r>
              <a:t>Context Aware Recommendations</a:t>
            </a:r>
          </a:p>
          <a:p>
            <a:r>
              <a:t>Hybrid Models (Combining Content based filtering and Collaborative filtering)</a:t>
            </a:r>
          </a:p>
          <a:p>
            <a:r>
              <a:t>Model Objectives (what are you trying to optimise)</a:t>
            </a:r>
          </a:p>
          <a:p>
            <a:r>
              <a:t>Sequences?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2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rPr dirty="0"/>
              <a:t>DISCUSSION TIME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Week 4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Final Project 2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Pre-reading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Halfway Review</a:t>
            </a:r>
          </a:p>
          <a:p>
            <a:pPr marL="207115" marR="27728" indent="-138747">
              <a:lnSpc>
                <a:spcPct val="120000"/>
              </a:lnSpc>
              <a:buSzPct val="69000"/>
              <a:buFont typeface="Lucida Grande"/>
              <a:defRPr sz="1800"/>
            </a:pPr>
            <a:r>
              <a:rPr sz="1900" dirty="0"/>
              <a:t>Project</a:t>
            </a:r>
          </a:p>
        </p:txBody>
      </p:sp>
      <p:sp>
        <p:nvSpPr>
          <p:cNvPr id="473" name="DATA SCIENCE - Week 5 Day 1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dirty="0"/>
              <a:t>DATA </a:t>
            </a:r>
            <a:r>
              <a:rPr dirty="0" smtClean="0"/>
              <a:t>SCIENCE</a:t>
            </a:r>
            <a:endParaRPr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7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WEEK 4 - Review</a:t>
            </a:r>
          </a:p>
        </p:txBody>
      </p:sp>
      <p:sp>
        <p:nvSpPr>
          <p:cNvPr id="478" name="DISCUSSION TIME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DISCUSSION TIME</a:t>
            </a:r>
          </a:p>
          <a:p>
            <a:pPr marL="210766" marR="27728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Regularisation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Why do we do this?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Name 1x type of regularised regression?</a:t>
            </a:r>
          </a:p>
          <a:p>
            <a:pPr marL="356816" marR="27728" lvl="1" indent="-142398">
              <a:lnSpc>
                <a:spcPct val="120000"/>
              </a:lnSpc>
              <a:buSzPct val="69000"/>
              <a:buFont typeface="Lucida Grande"/>
              <a:defRPr sz="1200"/>
            </a:pPr>
            <a:r>
              <a:rPr sz="1300"/>
              <a:t>How does it work?</a:t>
            </a:r>
          </a:p>
          <a:p>
            <a:pPr marL="211762" marR="27728" indent="-143394">
              <a:lnSpc>
                <a:spcPct val="120000"/>
              </a:lnSpc>
              <a:buSzPct val="69000"/>
              <a:buFont typeface="Lucida Grande"/>
              <a:defRPr sz="1100"/>
            </a:pPr>
            <a:r>
              <a:rPr sz="1200"/>
              <a:t>Clustering</a:t>
            </a:r>
            <a:endParaRPr sz="2000"/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Why do we do this?</a:t>
            </a:r>
          </a:p>
          <a:p>
            <a:pPr marL="355974" marR="27728" lvl="1" indent="-141556">
              <a:lnSpc>
                <a:spcPct val="120000"/>
              </a:lnSpc>
              <a:buSzPct val="69000"/>
              <a:buFont typeface="Lucida Grande"/>
              <a:defRPr sz="1300"/>
            </a:pPr>
            <a:r>
              <a:rPr sz="1400"/>
              <a:t>How does k-means work?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2" name="Final Project - Part 2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t>Final Project - Part 2</a:t>
            </a:r>
          </a:p>
        </p:txBody>
      </p:sp>
      <p:pic>
        <p:nvPicPr>
          <p:cNvPr id="483" name="Screen Shot 2017-12-10 at 5.53.37 pm.png" descr="Screen Shot 2017-12-10 at 5.53.3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777" y="1103400"/>
            <a:ext cx="4013521" cy="4007756"/>
          </a:xfrm>
          <a:prstGeom prst="rect">
            <a:avLst/>
          </a:prstGeom>
          <a:ln w="25400"/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6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87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  <p:sp>
        <p:nvSpPr>
          <p:cNvPr id="488" name="PRE-READING…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27728" marR="27728">
              <a:lnSpc>
                <a:spcPts val="7600"/>
              </a:lnSpc>
              <a:defRPr sz="8800"/>
            </a:pPr>
            <a:r>
              <a:t>PRE-READING</a:t>
            </a:r>
          </a:p>
          <a:p>
            <a:pPr marL="27728" marR="27728">
              <a:lnSpc>
                <a:spcPct val="120000"/>
              </a:lnSpc>
              <a:defRPr sz="1800"/>
            </a:pPr>
            <a:endParaRPr/>
          </a:p>
          <a:p>
            <a:pPr marL="199812" marR="27728" indent="-131444">
              <a:lnSpc>
                <a:spcPct val="120000"/>
              </a:lnSpc>
              <a:buSzPct val="69000"/>
              <a:buFont typeface="Lucida Grande"/>
              <a:defRPr sz="1800"/>
            </a:pPr>
            <a:r>
              <a:t>AirBnB article on AutoML: </a:t>
            </a:r>
            <a:r>
              <a:rPr u="sng">
                <a:hlinkClick r:id="rId2"/>
              </a:rPr>
              <a:t>https://medium.com/airbnb-engineering/automated-machine-learning-a-paradigm-shift-that-accelerates-data-scientist-productivity-airbnb-f1f8a10d61f8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1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492" name="WEEK 4 - Review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FFFFFF"/>
              </a:buClr>
              <a:buFont typeface="Helvetica"/>
              <a:defRPr sz="2300"/>
            </a:lvl1pPr>
          </a:lstStyle>
          <a:p>
            <a:r>
              <a:rPr lang="en-GB" dirty="0" smtClean="0"/>
              <a:t>Lesson 9 </a:t>
            </a:r>
            <a:r>
              <a:rPr dirty="0" smtClean="0"/>
              <a:t>- </a:t>
            </a:r>
            <a:r>
              <a:rPr dirty="0"/>
              <a:t>Review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5" name="Drinks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900"/>
            </a:lvl1pPr>
          </a:lstStyle>
          <a:p>
            <a:r>
              <a:t>Drinks</a:t>
            </a:r>
          </a:p>
        </p:txBody>
      </p:sp>
      <p:sp>
        <p:nvSpPr>
          <p:cNvPr id="176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8575" y="1225202"/>
            <a:ext cx="4207807" cy="2807396"/>
          </a:xfrm>
          <a:prstGeom prst="rect">
            <a:avLst/>
          </a:prstGeom>
          <a:ln w="25400"/>
        </p:spPr>
      </p:pic>
    </p:spTree>
    <p:extLst>
      <p:ext uri="{BB962C8B-B14F-4D97-AF65-F5344CB8AC3E}">
        <p14:creationId xmlns:p14="http://schemas.microsoft.com/office/powerpoint/2010/main" val="122345049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 &amp; GitHub </a:t>
            </a:r>
            <a:r>
              <a:rPr lang="mr-IN" dirty="0" smtClean="0"/>
              <a:t>–</a:t>
            </a:r>
            <a:r>
              <a:rPr lang="en-US" dirty="0" smtClean="0"/>
              <a:t> 1 Pager Guide!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9"/>
          <a:stretch/>
        </p:blipFill>
        <p:spPr>
          <a:xfrm>
            <a:off x="1285568" y="934064"/>
            <a:ext cx="7347155" cy="44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00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5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59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</a:t>
            </a:r>
          </a:p>
        </p:txBody>
      </p:sp>
      <p:sp>
        <p:nvSpPr>
          <p:cNvPr id="160" name="Presentatio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 smtClean="0"/>
              <a:t>What </a:t>
            </a:r>
            <a:r>
              <a:rPr dirty="0"/>
              <a:t>are Recommendations? 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 the motivation of recommendations?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 Content-Based Filtering?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What is Collaborative Filtering?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Measuring Accuracy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>
                <a:solidFill>
                  <a:srgbClr val="00B050"/>
                </a:solidFill>
              </a:rPr>
              <a:t>Lab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Other Considerations</a:t>
            </a:r>
          </a:p>
          <a:p>
            <a:pPr marL="352777" indent="-352777">
              <a:buClrTx/>
              <a:buSzPct val="100000"/>
              <a:buFontTx/>
              <a:buAutoNum type="arabicPeriod"/>
            </a:pPr>
            <a:r>
              <a:rPr dirty="0"/>
              <a:t>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2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3" name="WHAT ARE RECOMMENDATION ENGINES?"/>
          <p:cNvSpPr txBox="1">
            <a:spLocks noGrp="1"/>
          </p:cNvSpPr>
          <p:nvPr>
            <p:ph type="title" idx="4294967295"/>
          </p:nvPr>
        </p:nvSpPr>
        <p:spPr>
          <a:xfrm>
            <a:off x="347662" y="1116012"/>
            <a:ext cx="8426451" cy="3894138"/>
          </a:xfrm>
          <a:prstGeom prst="rect">
            <a:avLst/>
          </a:prstGeom>
        </p:spPr>
        <p:txBody>
          <a:bodyPr lIns="38100" tIns="38100" rIns="38100" bIns="38100"/>
          <a:lstStyle>
            <a:lvl1pPr marL="27728" marR="27728" defTabSz="914400">
              <a:lnSpc>
                <a:spcPct val="70000"/>
              </a:lnSpc>
              <a:defRPr sz="6600"/>
            </a:lvl1pPr>
          </a:lstStyle>
          <a:p>
            <a:r>
              <a:t>WHAT ARE RECOMMENDATION ENGINES?</a:t>
            </a:r>
          </a:p>
        </p:txBody>
      </p:sp>
      <p:sp>
        <p:nvSpPr>
          <p:cNvPr id="174" name="DATA SCIENCE PART TIME COURSE"/>
          <p:cNvSpPr txBox="1">
            <a:spLocks noGrp="1"/>
          </p:cNvSpPr>
          <p:nvPr>
            <p:ph type="body" sz="quarter" idx="4294967295"/>
          </p:nvPr>
        </p:nvSpPr>
        <p:spPr>
          <a:xfrm>
            <a:off x="371475" y="495300"/>
            <a:ext cx="6400800" cy="620713"/>
          </a:xfrm>
          <a:prstGeom prst="rect">
            <a:avLst/>
          </a:prstGeom>
        </p:spPr>
        <p:txBody>
          <a:bodyPr/>
          <a:lstStyle>
            <a:lvl1pPr marL="40639" marR="40639" indent="0" defTabSz="914400">
              <a:buClr>
                <a:srgbClr val="FFFFFF"/>
              </a:buClr>
              <a:buFont typeface="Helvetica"/>
              <a:defRPr sz="2300"/>
            </a:lvl1pPr>
          </a:lstStyle>
          <a:p>
            <a:r>
              <a:t>DATA SCIENCE PART TIME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7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457200" y="487362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79" name="Line"/>
          <p:cNvSpPr/>
          <p:nvPr/>
        </p:nvSpPr>
        <p:spPr>
          <a:xfrm>
            <a:off x="457200" y="908050"/>
            <a:ext cx="8448675" cy="1588"/>
          </a:xfrm>
          <a:prstGeom prst="line">
            <a:avLst/>
          </a:prstGeom>
          <a:ln w="6350">
            <a:solidFill>
              <a:srgbClr val="000000"/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 b="0">
                <a:uFillTx/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5361" y="514350"/>
            <a:ext cx="183853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1" name="RECOMMENDATION ENG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RECOMMENDATION ENGINES</a:t>
            </a:r>
          </a:p>
        </p:txBody>
      </p:sp>
      <p:sp>
        <p:nvSpPr>
          <p:cNvPr id="182" name="What are recommendation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recommendations?</a:t>
            </a:r>
          </a:p>
          <a:p>
            <a:r>
              <a:t>Why are they important?</a:t>
            </a:r>
          </a:p>
          <a:p>
            <a:r>
              <a:t>Give one example people are likely to come across?</a:t>
            </a:r>
          </a:p>
          <a:p>
            <a:endParaRPr/>
          </a:p>
          <a:p>
            <a:pPr marL="0" indent="0">
              <a:buClrTx/>
              <a:buSzTx/>
              <a:buFontTx/>
              <a:buNone/>
            </a:pPr>
            <a:r>
              <a:t>Work in two groups to answer the above questions and present back to the class.</a:t>
            </a:r>
          </a:p>
          <a:p>
            <a:pPr marL="0" indent="0">
              <a:buClrTx/>
              <a:buSzTx/>
              <a:buFontTx/>
              <a:buNone/>
            </a:pPr>
            <a:endParaRPr/>
          </a:p>
          <a:p>
            <a:pPr marL="0" indent="0" algn="ctr">
              <a:buClrTx/>
              <a:buSzTx/>
              <a:buFontTx/>
              <a:buNone/>
              <a:defRPr sz="3000"/>
            </a:pPr>
            <a:r>
              <a:t>5 mins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00000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EDE"/>
        </a:solidFill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1160</Words>
  <Application>Microsoft Macintosh PowerPoint</Application>
  <PresentationFormat>Custom</PresentationFormat>
  <Paragraphs>244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Gill Sans</vt:lpstr>
      <vt:lpstr>Helvetica</vt:lpstr>
      <vt:lpstr>Helvetica Neue</vt:lpstr>
      <vt:lpstr>Lucida Grande</vt:lpstr>
      <vt:lpstr>News706 BT</vt:lpstr>
      <vt:lpstr>Proxima Nova</vt:lpstr>
      <vt:lpstr>Trebuchet MS</vt:lpstr>
      <vt:lpstr>Arial</vt:lpstr>
      <vt:lpstr>White</vt:lpstr>
      <vt:lpstr>Welcome to General Assembly</vt:lpstr>
      <vt:lpstr>DATA SCIENCE  Lesson 9 - Recommendation Engines</vt:lpstr>
      <vt:lpstr>Course  Plan</vt:lpstr>
      <vt:lpstr>Feedback  Survey</vt:lpstr>
      <vt:lpstr>Drinks</vt:lpstr>
      <vt:lpstr>Git &amp; GitHub – 1 Pager Guide!</vt:lpstr>
      <vt:lpstr>AGENDA</vt:lpstr>
      <vt:lpstr>WHAT ARE RECOMMENDATION ENGINES?</vt:lpstr>
      <vt:lpstr>RECOMMENDATION ENGINES</vt:lpstr>
      <vt:lpstr>RECOMMENDATION ENGINES</vt:lpstr>
      <vt:lpstr>PowerPoint Presentation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Netflix - Entertainment or Data Science?</vt:lpstr>
      <vt:lpstr>RECOMMENDATION ENGINES</vt:lpstr>
      <vt:lpstr>CONTENT-BASED FILTERING</vt:lpstr>
      <vt:lpstr>CONTENT-BASED FILTERING</vt:lpstr>
      <vt:lpstr>CONTENT-BASED FILTERING</vt:lpstr>
      <vt:lpstr>CONTENT-BASED FILTERING</vt:lpstr>
      <vt:lpstr>CONTENT-BASED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COLLABORATIVE FILTERING</vt:lpstr>
      <vt:lpstr>SIMILARITY SCORES</vt:lpstr>
      <vt:lpstr>JACCARD SIMILARITY</vt:lpstr>
      <vt:lpstr>JACCARD SIMILARITY</vt:lpstr>
      <vt:lpstr>JACCARD SIMILARITY</vt:lpstr>
      <vt:lpstr>JACCARD SIMILARITY</vt:lpstr>
      <vt:lpstr>JACCARD SIMILARITY</vt:lpstr>
      <vt:lpstr>LAB </vt:lpstr>
      <vt:lpstr>OTHER CONSIDERATIONS</vt:lpstr>
      <vt:lpstr>MEASURING ERROR</vt:lpstr>
      <vt:lpstr>EXPLICIT VS IMPLICIT DATA</vt:lpstr>
      <vt:lpstr>ALGORITHMS</vt:lpstr>
      <vt:lpstr>MODEL OBJECTIVES</vt:lpstr>
      <vt:lpstr>DISCUSSION TIME Week 4 Review Final Project 2 Pre-reading Halfway Review Project</vt:lpstr>
      <vt:lpstr>DISCUSSION TIME Regularisation Why do we do this? Name 1x type of regularised regression? How does it work? Clustering Why do we do this? How does k-means work?</vt:lpstr>
      <vt:lpstr>PowerPoint Presentation</vt:lpstr>
      <vt:lpstr>PRE-READING  AirBnB article on AutoML: https://medium.com/airbnb-engineering/automated-machine-learning-a-paradigm-shift-that-accelerates-data-scientist-productivity-airbnb-f1f8a10d61f8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 Week 5 - Recommendation Engines</dc:title>
  <cp:lastModifiedBy>Microsoft Office User</cp:lastModifiedBy>
  <cp:revision>15</cp:revision>
  <cp:lastPrinted>2018-03-20T12:02:23Z</cp:lastPrinted>
  <dcterms:modified xsi:type="dcterms:W3CDTF">2018-03-20T12:23:13Z</dcterms:modified>
</cp:coreProperties>
</file>